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11"/>
  </p:handoutMasterIdLst>
  <p:sldIdLst>
    <p:sldId id="256" r:id="rId2"/>
    <p:sldId id="266" r:id="rId3"/>
    <p:sldId id="272" r:id="rId4"/>
    <p:sldId id="269" r:id="rId5"/>
    <p:sldId id="276" r:id="rId6"/>
    <p:sldId id="279" r:id="rId7"/>
    <p:sldId id="277" r:id="rId8"/>
    <p:sldId id="268" r:id="rId9"/>
    <p:sldId id="280" r:id="rId10"/>
  </p:sldIdLst>
  <p:sldSz cx="9144000" cy="6858000" type="screen4x3"/>
  <p:notesSz cx="6797675" cy="9926638"/>
  <p:defaultTextStyle>
    <a:defPPr>
      <a:defRPr lang="el-G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00EAE"/>
    <a:srgbClr val="180757"/>
    <a:srgbClr val="0066FF"/>
    <a:srgbClr val="0066CC"/>
    <a:srgbClr val="33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356" autoAdjust="0"/>
    <p:restoredTop sz="94660"/>
  </p:normalViewPr>
  <p:slideViewPr>
    <p:cSldViewPr>
      <p:cViewPr varScale="1">
        <p:scale>
          <a:sx n="80" d="100"/>
          <a:sy n="80" d="100"/>
        </p:scale>
        <p:origin x="84" y="63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7C41DB8E-8C50-404C-8CDD-B257818B2AD1}" type="datetimeFigureOut">
              <a:rPr lang="el-GR" smtClean="0"/>
              <a:pPr/>
              <a:t>21/2/2022</a:t>
            </a:fld>
            <a:endParaRPr lang="el-GR"/>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el-GR"/>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C2C13E9A-677C-4D13-9816-119BC07A3482}" type="slidenum">
              <a:rPr lang="el-GR" smtClean="0"/>
              <a:pPr/>
              <a:t>‹#›</a:t>
            </a:fld>
            <a:endParaRPr lang="el-GR"/>
          </a:p>
        </p:txBody>
      </p:sp>
    </p:spTree>
    <p:extLst>
      <p:ext uri="{BB962C8B-B14F-4D97-AF65-F5344CB8AC3E}">
        <p14:creationId xmlns:p14="http://schemas.microsoft.com/office/powerpoint/2010/main" val="3316346043"/>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Date Placeholder 3"/>
          <p:cNvSpPr>
            <a:spLocks noGrp="1"/>
          </p:cNvSpPr>
          <p:nvPr>
            <p:ph type="dt" sz="half" idx="10"/>
          </p:nvPr>
        </p:nvSpPr>
        <p:spPr/>
        <p:txBody>
          <a:bodyPr/>
          <a:lstStyle>
            <a:lvl1pPr>
              <a:defRPr/>
            </a:lvl1pPr>
          </a:lstStyle>
          <a:p>
            <a:pPr>
              <a:defRPr/>
            </a:pPr>
            <a:fld id="{82ECFFB0-5A82-46D8-A837-D6572B981DFF}" type="datetimeFigureOut">
              <a:rPr lang="el-GR"/>
              <a:pPr>
                <a:defRPr/>
              </a:pPr>
              <a:t>21/2/2022</a:t>
            </a:fld>
            <a:endParaRPr lang="el-GR"/>
          </a:p>
        </p:txBody>
      </p:sp>
      <p:sp>
        <p:nvSpPr>
          <p:cNvPr id="6" name="Footer Placeholder 4"/>
          <p:cNvSpPr>
            <a:spLocks noGrp="1"/>
          </p:cNvSpPr>
          <p:nvPr>
            <p:ph type="ftr" sz="quarter" idx="11"/>
          </p:nvPr>
        </p:nvSpPr>
        <p:spPr/>
        <p:txBody>
          <a:bodyPr/>
          <a:lstStyle>
            <a:lvl1pPr>
              <a:defRPr/>
            </a:lvl1pPr>
          </a:lstStyle>
          <a:p>
            <a:pPr>
              <a:defRPr/>
            </a:pPr>
            <a:endParaRPr lang="el-GR"/>
          </a:p>
        </p:txBody>
      </p:sp>
      <p:sp>
        <p:nvSpPr>
          <p:cNvPr id="7" name="Slide Number Placeholder 5"/>
          <p:cNvSpPr>
            <a:spLocks noGrp="1"/>
          </p:cNvSpPr>
          <p:nvPr>
            <p:ph type="sldNum" sz="quarter" idx="12"/>
          </p:nvPr>
        </p:nvSpPr>
        <p:spPr/>
        <p:txBody>
          <a:bodyPr/>
          <a:lstStyle>
            <a:lvl1pPr>
              <a:defRPr/>
            </a:lvl1pPr>
          </a:lstStyle>
          <a:p>
            <a:pPr>
              <a:defRPr/>
            </a:pPr>
            <a:fld id="{A5EE76C3-E396-41C1-9F68-19B5F004FEB2}" type="slidenum">
              <a:rPr lang="el-GR"/>
              <a:pPr>
                <a:defRPr/>
              </a:pPr>
              <a:t>‹#›</a:t>
            </a:fld>
            <a:endParaRPr lang="el-GR"/>
          </a:p>
        </p:txBody>
      </p:sp>
    </p:spTree>
    <p:extLst>
      <p:ext uri="{BB962C8B-B14F-4D97-AF65-F5344CB8AC3E}">
        <p14:creationId xmlns:p14="http://schemas.microsoft.com/office/powerpoint/2010/main" val="29672005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AF7BC26A-1831-4333-8780-7322BEFEA706}" type="datetimeFigureOut">
              <a:rPr lang="el-GR"/>
              <a:pPr>
                <a:defRPr/>
              </a:pPr>
              <a:t>21/2/2022</a:t>
            </a:fld>
            <a:endParaRPr lang="el-GR"/>
          </a:p>
        </p:txBody>
      </p:sp>
      <p:sp>
        <p:nvSpPr>
          <p:cNvPr id="5" name="Footer Placeholder 4"/>
          <p:cNvSpPr>
            <a:spLocks noGrp="1"/>
          </p:cNvSpPr>
          <p:nvPr>
            <p:ph type="ftr" sz="quarter" idx="11"/>
          </p:nvPr>
        </p:nvSpPr>
        <p:spPr/>
        <p:txBody>
          <a:bodyPr/>
          <a:lstStyle>
            <a:lvl1pPr>
              <a:defRPr/>
            </a:lvl1pPr>
          </a:lstStyle>
          <a:p>
            <a:pPr>
              <a:defRPr/>
            </a:pPr>
            <a:endParaRPr lang="el-GR"/>
          </a:p>
        </p:txBody>
      </p:sp>
      <p:sp>
        <p:nvSpPr>
          <p:cNvPr id="6" name="Slide Number Placeholder 5"/>
          <p:cNvSpPr>
            <a:spLocks noGrp="1"/>
          </p:cNvSpPr>
          <p:nvPr>
            <p:ph type="sldNum" sz="quarter" idx="12"/>
          </p:nvPr>
        </p:nvSpPr>
        <p:spPr/>
        <p:txBody>
          <a:bodyPr/>
          <a:lstStyle>
            <a:lvl1pPr>
              <a:defRPr/>
            </a:lvl1pPr>
          </a:lstStyle>
          <a:p>
            <a:pPr>
              <a:defRPr/>
            </a:pPr>
            <a:fld id="{509C79D4-9C21-4088-9E20-B12953942447}" type="slidenum">
              <a:rPr lang="el-GR"/>
              <a:pPr>
                <a:defRPr/>
              </a:pPr>
              <a:t>‹#›</a:t>
            </a:fld>
            <a:endParaRPr lang="el-GR"/>
          </a:p>
        </p:txBody>
      </p:sp>
    </p:spTree>
    <p:extLst>
      <p:ext uri="{BB962C8B-B14F-4D97-AF65-F5344CB8AC3E}">
        <p14:creationId xmlns:p14="http://schemas.microsoft.com/office/powerpoint/2010/main" val="32853100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CE78A5F8-05A3-4188-8236-301EA6F990A2}" type="datetimeFigureOut">
              <a:rPr lang="el-GR"/>
              <a:pPr>
                <a:defRPr/>
              </a:pPr>
              <a:t>21/2/2022</a:t>
            </a:fld>
            <a:endParaRPr lang="el-GR"/>
          </a:p>
        </p:txBody>
      </p:sp>
      <p:sp>
        <p:nvSpPr>
          <p:cNvPr id="5" name="Footer Placeholder 4"/>
          <p:cNvSpPr>
            <a:spLocks noGrp="1"/>
          </p:cNvSpPr>
          <p:nvPr>
            <p:ph type="ftr" sz="quarter" idx="11"/>
          </p:nvPr>
        </p:nvSpPr>
        <p:spPr/>
        <p:txBody>
          <a:bodyPr/>
          <a:lstStyle>
            <a:lvl1pPr>
              <a:defRPr/>
            </a:lvl1pPr>
          </a:lstStyle>
          <a:p>
            <a:pPr>
              <a:defRPr/>
            </a:pPr>
            <a:endParaRPr lang="el-GR"/>
          </a:p>
        </p:txBody>
      </p:sp>
      <p:sp>
        <p:nvSpPr>
          <p:cNvPr id="6" name="Slide Number Placeholder 5"/>
          <p:cNvSpPr>
            <a:spLocks noGrp="1"/>
          </p:cNvSpPr>
          <p:nvPr>
            <p:ph type="sldNum" sz="quarter" idx="12"/>
          </p:nvPr>
        </p:nvSpPr>
        <p:spPr/>
        <p:txBody>
          <a:bodyPr/>
          <a:lstStyle>
            <a:lvl1pPr>
              <a:defRPr/>
            </a:lvl1pPr>
          </a:lstStyle>
          <a:p>
            <a:pPr>
              <a:defRPr/>
            </a:pPr>
            <a:fld id="{B086E978-5AD3-455B-BD06-DDA6A57E967B}" type="slidenum">
              <a:rPr lang="el-GR"/>
              <a:pPr>
                <a:defRPr/>
              </a:pPr>
              <a:t>‹#›</a:t>
            </a:fld>
            <a:endParaRPr lang="el-GR"/>
          </a:p>
        </p:txBody>
      </p:sp>
    </p:spTree>
    <p:extLst>
      <p:ext uri="{BB962C8B-B14F-4D97-AF65-F5344CB8AC3E}">
        <p14:creationId xmlns:p14="http://schemas.microsoft.com/office/powerpoint/2010/main" val="29723247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22DC6256-67D2-468A-A8B5-1F62031E4093}" type="datetimeFigureOut">
              <a:rPr lang="el-GR"/>
              <a:pPr>
                <a:defRPr/>
              </a:pPr>
              <a:t>21/2/2022</a:t>
            </a:fld>
            <a:endParaRPr lang="el-GR"/>
          </a:p>
        </p:txBody>
      </p:sp>
      <p:sp>
        <p:nvSpPr>
          <p:cNvPr id="5" name="Footer Placeholder 4"/>
          <p:cNvSpPr>
            <a:spLocks noGrp="1"/>
          </p:cNvSpPr>
          <p:nvPr>
            <p:ph type="ftr" sz="quarter" idx="11"/>
          </p:nvPr>
        </p:nvSpPr>
        <p:spPr/>
        <p:txBody>
          <a:bodyPr/>
          <a:lstStyle>
            <a:lvl1pPr>
              <a:defRPr/>
            </a:lvl1pPr>
          </a:lstStyle>
          <a:p>
            <a:pPr>
              <a:defRPr/>
            </a:pPr>
            <a:endParaRPr lang="el-GR"/>
          </a:p>
        </p:txBody>
      </p:sp>
      <p:sp>
        <p:nvSpPr>
          <p:cNvPr id="6" name="Slide Number Placeholder 5"/>
          <p:cNvSpPr>
            <a:spLocks noGrp="1"/>
          </p:cNvSpPr>
          <p:nvPr>
            <p:ph type="sldNum" sz="quarter" idx="12"/>
          </p:nvPr>
        </p:nvSpPr>
        <p:spPr/>
        <p:txBody>
          <a:bodyPr/>
          <a:lstStyle>
            <a:lvl1pPr>
              <a:defRPr/>
            </a:lvl1pPr>
          </a:lstStyle>
          <a:p>
            <a:pPr>
              <a:defRPr/>
            </a:pPr>
            <a:fld id="{FCB411CE-80B2-4897-A059-12D667893816}" type="slidenum">
              <a:rPr lang="el-GR"/>
              <a:pPr>
                <a:defRPr/>
              </a:pPr>
              <a:t>‹#›</a:t>
            </a:fld>
            <a:endParaRPr lang="el-GR"/>
          </a:p>
        </p:txBody>
      </p:sp>
    </p:spTree>
    <p:extLst>
      <p:ext uri="{BB962C8B-B14F-4D97-AF65-F5344CB8AC3E}">
        <p14:creationId xmlns:p14="http://schemas.microsoft.com/office/powerpoint/2010/main" val="3575507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vl1pPr>
          </a:lstStyle>
          <a:p>
            <a:r>
              <a:rPr lang="en-US"/>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8BCBD5A1-EE84-4A80-B261-8455771A131A}" type="datetimeFigureOut">
              <a:rPr lang="el-GR"/>
              <a:pPr>
                <a:defRPr/>
              </a:pPr>
              <a:t>21/2/2022</a:t>
            </a:fld>
            <a:endParaRPr lang="el-GR"/>
          </a:p>
        </p:txBody>
      </p:sp>
      <p:sp>
        <p:nvSpPr>
          <p:cNvPr id="6" name="Footer Placeholder 4"/>
          <p:cNvSpPr>
            <a:spLocks noGrp="1"/>
          </p:cNvSpPr>
          <p:nvPr>
            <p:ph type="ftr" sz="quarter" idx="11"/>
          </p:nvPr>
        </p:nvSpPr>
        <p:spPr/>
        <p:txBody>
          <a:bodyPr/>
          <a:lstStyle>
            <a:lvl1pPr>
              <a:defRPr/>
            </a:lvl1pPr>
          </a:lstStyle>
          <a:p>
            <a:pPr>
              <a:defRPr/>
            </a:pPr>
            <a:endParaRPr lang="el-GR"/>
          </a:p>
        </p:txBody>
      </p:sp>
      <p:sp>
        <p:nvSpPr>
          <p:cNvPr id="7" name="Slide Number Placeholder 5"/>
          <p:cNvSpPr>
            <a:spLocks noGrp="1"/>
          </p:cNvSpPr>
          <p:nvPr>
            <p:ph type="sldNum" sz="quarter" idx="12"/>
          </p:nvPr>
        </p:nvSpPr>
        <p:spPr/>
        <p:txBody>
          <a:bodyPr/>
          <a:lstStyle>
            <a:lvl1pPr>
              <a:defRPr/>
            </a:lvl1pPr>
          </a:lstStyle>
          <a:p>
            <a:pPr>
              <a:defRPr/>
            </a:pPr>
            <a:fld id="{C2ACFBC2-E616-4E5B-85B4-88BD1B974391}" type="slidenum">
              <a:rPr lang="el-GR"/>
              <a:pPr>
                <a:defRPr/>
              </a:pPr>
              <a:t>‹#›</a:t>
            </a:fld>
            <a:endParaRPr lang="el-GR"/>
          </a:p>
        </p:txBody>
      </p:sp>
    </p:spTree>
    <p:extLst>
      <p:ext uri="{BB962C8B-B14F-4D97-AF65-F5344CB8AC3E}">
        <p14:creationId xmlns:p14="http://schemas.microsoft.com/office/powerpoint/2010/main" val="1280741147"/>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p:cNvSpPr>
            <a:spLocks noGrp="1"/>
          </p:cNvSpPr>
          <p:nvPr>
            <p:ph type="dt" sz="half" idx="10"/>
          </p:nvPr>
        </p:nvSpPr>
        <p:spPr/>
        <p:txBody>
          <a:bodyPr/>
          <a:lstStyle>
            <a:lvl1pPr>
              <a:defRPr/>
            </a:lvl1pPr>
          </a:lstStyle>
          <a:p>
            <a:pPr>
              <a:defRPr/>
            </a:pPr>
            <a:fld id="{35CE2141-F5D5-4E59-BE60-BA1711A3A4EF}" type="datetimeFigureOut">
              <a:rPr lang="el-GR"/>
              <a:pPr>
                <a:defRPr/>
              </a:pPr>
              <a:t>21/2/2022</a:t>
            </a:fld>
            <a:endParaRPr lang="el-GR"/>
          </a:p>
        </p:txBody>
      </p:sp>
      <p:sp>
        <p:nvSpPr>
          <p:cNvPr id="6" name="Footer Placeholder 4"/>
          <p:cNvSpPr>
            <a:spLocks noGrp="1"/>
          </p:cNvSpPr>
          <p:nvPr>
            <p:ph type="ftr" sz="quarter" idx="11"/>
          </p:nvPr>
        </p:nvSpPr>
        <p:spPr/>
        <p:txBody>
          <a:bodyPr/>
          <a:lstStyle>
            <a:lvl1pPr>
              <a:defRPr/>
            </a:lvl1pPr>
          </a:lstStyle>
          <a:p>
            <a:pPr>
              <a:defRPr/>
            </a:pPr>
            <a:endParaRPr lang="el-GR"/>
          </a:p>
        </p:txBody>
      </p:sp>
      <p:sp>
        <p:nvSpPr>
          <p:cNvPr id="7" name="Slide Number Placeholder 5"/>
          <p:cNvSpPr>
            <a:spLocks noGrp="1"/>
          </p:cNvSpPr>
          <p:nvPr>
            <p:ph type="sldNum" sz="quarter" idx="12"/>
          </p:nvPr>
        </p:nvSpPr>
        <p:spPr/>
        <p:txBody>
          <a:bodyPr/>
          <a:lstStyle>
            <a:lvl1pPr>
              <a:defRPr/>
            </a:lvl1pPr>
          </a:lstStyle>
          <a:p>
            <a:pPr>
              <a:defRPr/>
            </a:pPr>
            <a:fld id="{E0D4DB80-5432-4CC8-8055-F6E295DFD6B5}" type="slidenum">
              <a:rPr lang="el-GR"/>
              <a:pPr>
                <a:defRPr/>
              </a:pPr>
              <a:t>‹#›</a:t>
            </a:fld>
            <a:endParaRPr lang="el-GR"/>
          </a:p>
        </p:txBody>
      </p:sp>
    </p:spTree>
    <p:extLst>
      <p:ext uri="{BB962C8B-B14F-4D97-AF65-F5344CB8AC3E}">
        <p14:creationId xmlns:p14="http://schemas.microsoft.com/office/powerpoint/2010/main" val="35469626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6"/>
          <p:cNvSpPr>
            <a:spLocks noGrp="1"/>
          </p:cNvSpPr>
          <p:nvPr>
            <p:ph type="dt" sz="half" idx="10"/>
          </p:nvPr>
        </p:nvSpPr>
        <p:spPr/>
        <p:txBody>
          <a:bodyPr/>
          <a:lstStyle>
            <a:lvl1pPr>
              <a:defRPr/>
            </a:lvl1pPr>
          </a:lstStyle>
          <a:p>
            <a:pPr>
              <a:defRPr/>
            </a:pPr>
            <a:fld id="{A2EA238F-3BEB-4F36-827F-5209C9A442D3}" type="datetimeFigureOut">
              <a:rPr lang="el-GR"/>
              <a:pPr>
                <a:defRPr/>
              </a:pPr>
              <a:t>21/2/2022</a:t>
            </a:fld>
            <a:endParaRPr lang="el-GR"/>
          </a:p>
        </p:txBody>
      </p:sp>
      <p:sp>
        <p:nvSpPr>
          <p:cNvPr id="9" name="Footer Placeholder 7"/>
          <p:cNvSpPr>
            <a:spLocks noGrp="1"/>
          </p:cNvSpPr>
          <p:nvPr>
            <p:ph type="ftr" sz="quarter" idx="11"/>
          </p:nvPr>
        </p:nvSpPr>
        <p:spPr/>
        <p:txBody>
          <a:bodyPr/>
          <a:lstStyle>
            <a:lvl1pPr>
              <a:defRPr/>
            </a:lvl1pPr>
          </a:lstStyle>
          <a:p>
            <a:pPr>
              <a:defRPr/>
            </a:pPr>
            <a:endParaRPr lang="el-GR"/>
          </a:p>
        </p:txBody>
      </p:sp>
      <p:sp>
        <p:nvSpPr>
          <p:cNvPr id="10" name="Slide Number Placeholder 8"/>
          <p:cNvSpPr>
            <a:spLocks noGrp="1"/>
          </p:cNvSpPr>
          <p:nvPr>
            <p:ph type="sldNum" sz="quarter" idx="12"/>
          </p:nvPr>
        </p:nvSpPr>
        <p:spPr/>
        <p:txBody>
          <a:bodyPr/>
          <a:lstStyle>
            <a:lvl1pPr>
              <a:defRPr/>
            </a:lvl1pPr>
          </a:lstStyle>
          <a:p>
            <a:pPr>
              <a:defRPr/>
            </a:pPr>
            <a:fld id="{9A2BCE2D-3BE1-408F-A47D-9D262DEC56BC}" type="slidenum">
              <a:rPr lang="el-GR"/>
              <a:pPr>
                <a:defRPr/>
              </a:pPr>
              <a:t>‹#›</a:t>
            </a:fld>
            <a:endParaRPr lang="el-GR"/>
          </a:p>
        </p:txBody>
      </p:sp>
    </p:spTree>
    <p:extLst>
      <p:ext uri="{BB962C8B-B14F-4D97-AF65-F5344CB8AC3E}">
        <p14:creationId xmlns:p14="http://schemas.microsoft.com/office/powerpoint/2010/main" val="36744534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2E999914-FF51-4861-8EF0-E5D0C43F583B}" type="datetimeFigureOut">
              <a:rPr lang="el-GR"/>
              <a:pPr>
                <a:defRPr/>
              </a:pPr>
              <a:t>21/2/2022</a:t>
            </a:fld>
            <a:endParaRPr lang="el-GR"/>
          </a:p>
        </p:txBody>
      </p:sp>
      <p:sp>
        <p:nvSpPr>
          <p:cNvPr id="4" name="Footer Placeholder 4"/>
          <p:cNvSpPr>
            <a:spLocks noGrp="1"/>
          </p:cNvSpPr>
          <p:nvPr>
            <p:ph type="ftr" sz="quarter" idx="11"/>
          </p:nvPr>
        </p:nvSpPr>
        <p:spPr/>
        <p:txBody>
          <a:bodyPr/>
          <a:lstStyle>
            <a:lvl1pPr>
              <a:defRPr/>
            </a:lvl1pPr>
          </a:lstStyle>
          <a:p>
            <a:pPr>
              <a:defRPr/>
            </a:pPr>
            <a:endParaRPr lang="el-GR"/>
          </a:p>
        </p:txBody>
      </p:sp>
      <p:sp>
        <p:nvSpPr>
          <p:cNvPr id="5" name="Slide Number Placeholder 5"/>
          <p:cNvSpPr>
            <a:spLocks noGrp="1"/>
          </p:cNvSpPr>
          <p:nvPr>
            <p:ph type="sldNum" sz="quarter" idx="12"/>
          </p:nvPr>
        </p:nvSpPr>
        <p:spPr/>
        <p:txBody>
          <a:bodyPr/>
          <a:lstStyle>
            <a:lvl1pPr>
              <a:defRPr/>
            </a:lvl1pPr>
          </a:lstStyle>
          <a:p>
            <a:pPr>
              <a:defRPr/>
            </a:pPr>
            <a:fld id="{E9CF1235-260C-4E2B-A92C-DB01DD226CF7}" type="slidenum">
              <a:rPr lang="el-GR"/>
              <a:pPr>
                <a:defRPr/>
              </a:pPr>
              <a:t>‹#›</a:t>
            </a:fld>
            <a:endParaRPr lang="el-GR"/>
          </a:p>
        </p:txBody>
      </p:sp>
    </p:spTree>
    <p:extLst>
      <p:ext uri="{BB962C8B-B14F-4D97-AF65-F5344CB8AC3E}">
        <p14:creationId xmlns:p14="http://schemas.microsoft.com/office/powerpoint/2010/main" val="6786395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524CCCE-12B0-41AB-8A5B-49C2510EA802}" type="datetimeFigureOut">
              <a:rPr lang="el-GR"/>
              <a:pPr>
                <a:defRPr/>
              </a:pPr>
              <a:t>21/2/2022</a:t>
            </a:fld>
            <a:endParaRPr lang="el-GR"/>
          </a:p>
        </p:txBody>
      </p:sp>
      <p:sp>
        <p:nvSpPr>
          <p:cNvPr id="3" name="Footer Placeholder 4"/>
          <p:cNvSpPr>
            <a:spLocks noGrp="1"/>
          </p:cNvSpPr>
          <p:nvPr>
            <p:ph type="ftr" sz="quarter" idx="11"/>
          </p:nvPr>
        </p:nvSpPr>
        <p:spPr/>
        <p:txBody>
          <a:bodyPr/>
          <a:lstStyle>
            <a:lvl1pPr>
              <a:defRPr/>
            </a:lvl1pPr>
          </a:lstStyle>
          <a:p>
            <a:pPr>
              <a:defRPr/>
            </a:pPr>
            <a:endParaRPr lang="el-GR"/>
          </a:p>
        </p:txBody>
      </p:sp>
      <p:sp>
        <p:nvSpPr>
          <p:cNvPr id="4" name="Slide Number Placeholder 5"/>
          <p:cNvSpPr>
            <a:spLocks noGrp="1"/>
          </p:cNvSpPr>
          <p:nvPr>
            <p:ph type="sldNum" sz="quarter" idx="12"/>
          </p:nvPr>
        </p:nvSpPr>
        <p:spPr/>
        <p:txBody>
          <a:bodyPr/>
          <a:lstStyle>
            <a:lvl1pPr>
              <a:defRPr/>
            </a:lvl1pPr>
          </a:lstStyle>
          <a:p>
            <a:pPr>
              <a:defRPr/>
            </a:pPr>
            <a:fld id="{00EAD83C-4B72-4F96-A69A-25E0E5F03C02}" type="slidenum">
              <a:rPr lang="el-GR"/>
              <a:pPr>
                <a:defRPr/>
              </a:pPr>
              <a:t>‹#›</a:t>
            </a:fld>
            <a:endParaRPr lang="el-GR"/>
          </a:p>
        </p:txBody>
      </p:sp>
    </p:spTree>
    <p:extLst>
      <p:ext uri="{BB962C8B-B14F-4D97-AF65-F5344CB8AC3E}">
        <p14:creationId xmlns:p14="http://schemas.microsoft.com/office/powerpoint/2010/main" val="10107856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Date Placeholder 4"/>
          <p:cNvSpPr>
            <a:spLocks noGrp="1"/>
          </p:cNvSpPr>
          <p:nvPr>
            <p:ph type="dt" sz="half" idx="10"/>
          </p:nvPr>
        </p:nvSpPr>
        <p:spPr/>
        <p:txBody>
          <a:bodyPr/>
          <a:lstStyle>
            <a:lvl1pPr>
              <a:defRPr/>
            </a:lvl1pPr>
          </a:lstStyle>
          <a:p>
            <a:pPr>
              <a:defRPr/>
            </a:pPr>
            <a:fld id="{6C71B81E-0A50-4353-8777-CC5098F84F0E}" type="datetimeFigureOut">
              <a:rPr lang="el-GR"/>
              <a:pPr>
                <a:defRPr/>
              </a:pPr>
              <a:t>21/2/2022</a:t>
            </a:fld>
            <a:endParaRPr lang="el-GR"/>
          </a:p>
        </p:txBody>
      </p:sp>
      <p:sp>
        <p:nvSpPr>
          <p:cNvPr id="7" name="Footer Placeholder 5"/>
          <p:cNvSpPr>
            <a:spLocks noGrp="1"/>
          </p:cNvSpPr>
          <p:nvPr>
            <p:ph type="ftr" sz="quarter" idx="11"/>
          </p:nvPr>
        </p:nvSpPr>
        <p:spPr/>
        <p:txBody>
          <a:bodyPr/>
          <a:lstStyle>
            <a:lvl1pPr>
              <a:defRPr/>
            </a:lvl1pPr>
          </a:lstStyle>
          <a:p>
            <a:pPr>
              <a:defRPr/>
            </a:pPr>
            <a:endParaRPr lang="el-GR"/>
          </a:p>
        </p:txBody>
      </p:sp>
      <p:sp>
        <p:nvSpPr>
          <p:cNvPr id="8" name="Slide Number Placeholder 6"/>
          <p:cNvSpPr>
            <a:spLocks noGrp="1"/>
          </p:cNvSpPr>
          <p:nvPr>
            <p:ph type="sldNum" sz="quarter" idx="12"/>
          </p:nvPr>
        </p:nvSpPr>
        <p:spPr/>
        <p:txBody>
          <a:bodyPr/>
          <a:lstStyle>
            <a:lvl1pPr>
              <a:defRPr/>
            </a:lvl1pPr>
          </a:lstStyle>
          <a:p>
            <a:pPr>
              <a:defRPr/>
            </a:pPr>
            <a:fld id="{BE13A8AC-36F9-4430-90C7-5A3445FC5FE1}" type="slidenum">
              <a:rPr lang="el-GR"/>
              <a:pPr>
                <a:defRPr/>
              </a:pPr>
              <a:t>‹#›</a:t>
            </a:fld>
            <a:endParaRPr lang="el-GR"/>
          </a:p>
        </p:txBody>
      </p:sp>
    </p:spTree>
    <p:extLst>
      <p:ext uri="{BB962C8B-B14F-4D97-AF65-F5344CB8AC3E}">
        <p14:creationId xmlns:p14="http://schemas.microsoft.com/office/powerpoint/2010/main" val="32781397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vl1pPr>
          </a:lstStyle>
          <a:p>
            <a:r>
              <a:rPr lang="en-US"/>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F59269CA-16F0-482E-9990-9605574ECC95}" type="datetimeFigureOut">
              <a:rPr lang="el-GR"/>
              <a:pPr>
                <a:defRPr/>
              </a:pPr>
              <a:t>21/2/2022</a:t>
            </a:fld>
            <a:endParaRPr lang="el-GR"/>
          </a:p>
        </p:txBody>
      </p:sp>
      <p:sp>
        <p:nvSpPr>
          <p:cNvPr id="6" name="Footer Placeholder 4"/>
          <p:cNvSpPr>
            <a:spLocks noGrp="1"/>
          </p:cNvSpPr>
          <p:nvPr>
            <p:ph type="ftr" sz="quarter" idx="11"/>
          </p:nvPr>
        </p:nvSpPr>
        <p:spPr/>
        <p:txBody>
          <a:bodyPr/>
          <a:lstStyle>
            <a:lvl1pPr>
              <a:defRPr/>
            </a:lvl1pPr>
          </a:lstStyle>
          <a:p>
            <a:pPr>
              <a:defRPr/>
            </a:pPr>
            <a:endParaRPr lang="el-GR"/>
          </a:p>
        </p:txBody>
      </p:sp>
      <p:sp>
        <p:nvSpPr>
          <p:cNvPr id="7" name="Slide Number Placeholder 5"/>
          <p:cNvSpPr>
            <a:spLocks noGrp="1"/>
          </p:cNvSpPr>
          <p:nvPr>
            <p:ph type="sldNum" sz="quarter" idx="12"/>
          </p:nvPr>
        </p:nvSpPr>
        <p:spPr/>
        <p:txBody>
          <a:bodyPr/>
          <a:lstStyle>
            <a:lvl1pPr>
              <a:defRPr/>
            </a:lvl1pPr>
          </a:lstStyle>
          <a:p>
            <a:pPr>
              <a:defRPr/>
            </a:pPr>
            <a:fld id="{4C0C514C-7209-4329-BB91-01EE495F0A12}" type="slidenum">
              <a:rPr lang="el-GR"/>
              <a:pPr>
                <a:defRPr/>
              </a:pPr>
              <a:t>‹#›</a:t>
            </a:fld>
            <a:endParaRPr lang="el-GR"/>
          </a:p>
        </p:txBody>
      </p:sp>
    </p:spTree>
    <p:extLst>
      <p:ext uri="{BB962C8B-B14F-4D97-AF65-F5344CB8AC3E}">
        <p14:creationId xmlns:p14="http://schemas.microsoft.com/office/powerpoint/2010/main" val="35446310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8"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fontAlgn="auto">
              <a:spcBef>
                <a:spcPts val="0"/>
              </a:spcBef>
              <a:spcAft>
                <a:spcPts val="0"/>
              </a:spcAft>
              <a:defRPr sz="1200">
                <a:solidFill>
                  <a:srgbClr val="FFFFFF"/>
                </a:solidFill>
                <a:latin typeface="+mn-lt"/>
                <a:cs typeface="+mn-cs"/>
              </a:defRPr>
            </a:lvl1pPr>
          </a:lstStyle>
          <a:p>
            <a:pPr>
              <a:defRPr/>
            </a:pPr>
            <a:fld id="{85E3D898-53CA-4F99-B865-03E3625FD892}" type="datetimeFigureOut">
              <a:rPr lang="el-GR"/>
              <a:pPr>
                <a:defRPr/>
              </a:pPr>
              <a:t>21/2/2022</a:t>
            </a:fld>
            <a:endParaRPr lang="el-GR"/>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fontAlgn="auto">
              <a:spcBef>
                <a:spcPts val="0"/>
              </a:spcBef>
              <a:spcAft>
                <a:spcPts val="0"/>
              </a:spcAft>
              <a:defRPr sz="1200">
                <a:solidFill>
                  <a:srgbClr val="FFFFFF"/>
                </a:solidFill>
                <a:latin typeface="+mn-lt"/>
                <a:cs typeface="+mn-cs"/>
              </a:defRPr>
            </a:lvl1pPr>
          </a:lstStyle>
          <a:p>
            <a:pPr>
              <a:defRPr/>
            </a:pPr>
            <a:endParaRPr lang="el-GR"/>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fontAlgn="auto">
              <a:spcBef>
                <a:spcPts val="0"/>
              </a:spcBef>
              <a:spcAft>
                <a:spcPts val="0"/>
              </a:spcAft>
              <a:defRPr sz="1400" b="1">
                <a:solidFill>
                  <a:srgbClr val="FFFFFF"/>
                </a:solidFill>
                <a:latin typeface="+mn-lt"/>
                <a:cs typeface="+mn-cs"/>
              </a:defRPr>
            </a:lvl1pPr>
          </a:lstStyle>
          <a:p>
            <a:pPr>
              <a:defRPr/>
            </a:pPr>
            <a:fld id="{688ED314-1611-4924-B04B-F8A98F76750D}" type="slidenum">
              <a:rPr lang="el-GR"/>
              <a:pPr>
                <a:defRPr/>
              </a:pPr>
              <a:t>‹#›</a:t>
            </a:fld>
            <a:endParaRPr lang="el-GR"/>
          </a:p>
        </p:txBody>
      </p:sp>
    </p:spTree>
  </p:cSld>
  <p:clrMap bg1="lt1" tx1="dk1" bg2="lt2" tx2="dk2" accent1="accent1" accent2="accent2" accent3="accent3" accent4="accent4" accent5="accent5" accent6="accent6" hlink="hlink" folHlink="folHlink"/>
  <p:sldLayoutIdLst>
    <p:sldLayoutId id="2147483863" r:id="rId1"/>
    <p:sldLayoutId id="2147483856" r:id="rId2"/>
    <p:sldLayoutId id="2147483864" r:id="rId3"/>
    <p:sldLayoutId id="2147483857" r:id="rId4"/>
    <p:sldLayoutId id="2147483865" r:id="rId5"/>
    <p:sldLayoutId id="2147483858" r:id="rId6"/>
    <p:sldLayoutId id="2147483859" r:id="rId7"/>
    <p:sldLayoutId id="2147483866" r:id="rId8"/>
    <p:sldLayoutId id="2147483860" r:id="rId9"/>
    <p:sldLayoutId id="2147483861" r:id="rId10"/>
    <p:sldLayoutId id="2147483862" r:id="rId11"/>
  </p:sldLayoutIdLst>
  <p:txStyles>
    <p:titleStyle>
      <a:lvl1pPr algn="l" rtl="0" eaLnBrk="0" fontAlgn="base" hangingPunct="0">
        <a:spcBef>
          <a:spcPct val="0"/>
        </a:spcBef>
        <a:spcAft>
          <a:spcPct val="0"/>
        </a:spcAft>
        <a:defRPr sz="4000" kern="1200" spc="-1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mn-lt"/>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mn-lt"/>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mn-lt"/>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mn-lt"/>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eaLnBrk="1" fontAlgn="auto" hangingPunct="1">
              <a:spcAft>
                <a:spcPts val="0"/>
              </a:spcAft>
              <a:defRPr/>
            </a:pPr>
            <a:r>
              <a:rPr lang="en-US" dirty="0">
                <a:solidFill>
                  <a:srgbClr val="C00000"/>
                </a:solidFill>
              </a:rPr>
              <a:t>‘Informatics ENGINEERING</a:t>
            </a:r>
            <a:r>
              <a:rPr lang="en-US" dirty="0"/>
              <a:t>’</a:t>
            </a:r>
            <a:endParaRPr lang="el-GR" dirty="0"/>
          </a:p>
        </p:txBody>
      </p:sp>
      <p:sp>
        <p:nvSpPr>
          <p:cNvPr id="3" name="Subtitle 2"/>
          <p:cNvSpPr>
            <a:spLocks noGrp="1"/>
          </p:cNvSpPr>
          <p:nvPr>
            <p:ph type="subTitle" idx="1"/>
          </p:nvPr>
        </p:nvSpPr>
        <p:spPr>
          <a:xfrm>
            <a:off x="685800" y="3505200"/>
            <a:ext cx="7847013" cy="1752600"/>
          </a:xfrm>
        </p:spPr>
        <p:txBody>
          <a:bodyPr rtlCol="0">
            <a:normAutofit/>
          </a:bodyPr>
          <a:lstStyle/>
          <a:p>
            <a:pPr algn="ctr" eaLnBrk="1" fontAlgn="auto" hangingPunct="1">
              <a:spcAft>
                <a:spcPts val="0"/>
              </a:spcAft>
              <a:buFont typeface="Arial" pitchFamily="34" charset="0"/>
              <a:buNone/>
              <a:defRPr/>
            </a:pPr>
            <a:r>
              <a:rPr lang="en-US" dirty="0"/>
              <a:t>Department of  Electrical and Computer Engineering</a:t>
            </a:r>
          </a:p>
          <a:p>
            <a:pPr algn="ctr" eaLnBrk="1" fontAlgn="auto" hangingPunct="1">
              <a:spcAft>
                <a:spcPts val="0"/>
              </a:spcAft>
              <a:buFont typeface="Arial" pitchFamily="34" charset="0"/>
              <a:buNone/>
              <a:defRPr/>
            </a:pPr>
            <a:r>
              <a:rPr lang="en-US" dirty="0"/>
              <a:t>Hellenic Mediterranean University</a:t>
            </a:r>
            <a:endParaRPr lang="el-G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664"/>
            <a:ext cx="8229600" cy="864096"/>
          </a:xfrm>
        </p:spPr>
        <p:txBody>
          <a:bodyPr/>
          <a:lstStyle/>
          <a:p>
            <a:pPr algn="ctr">
              <a:defRPr/>
            </a:pPr>
            <a:r>
              <a:rPr lang="en-US" b="1" dirty="0">
                <a:solidFill>
                  <a:srgbClr val="C00000"/>
                </a:solidFill>
              </a:rPr>
              <a:t>Course title &amp; identity</a:t>
            </a:r>
            <a:endParaRPr lang="el-GR" b="1" dirty="0">
              <a:solidFill>
                <a:srgbClr val="C00000"/>
              </a:solidFill>
            </a:endParaRPr>
          </a:p>
        </p:txBody>
      </p:sp>
      <p:sp>
        <p:nvSpPr>
          <p:cNvPr id="7171" name="Content Placeholder 2"/>
          <p:cNvSpPr>
            <a:spLocks noGrp="1"/>
          </p:cNvSpPr>
          <p:nvPr>
            <p:ph idx="1"/>
          </p:nvPr>
        </p:nvSpPr>
        <p:spPr>
          <a:xfrm>
            <a:off x="251520" y="1268761"/>
            <a:ext cx="8640960" cy="5208240"/>
          </a:xfrm>
        </p:spPr>
        <p:txBody>
          <a:bodyPr/>
          <a:lstStyle/>
          <a:p>
            <a:r>
              <a:rPr lang="en-US" b="1" dirty="0"/>
              <a:t>Title</a:t>
            </a:r>
            <a:r>
              <a:rPr lang="en-US" dirty="0"/>
              <a:t>: </a:t>
            </a:r>
            <a:r>
              <a:rPr lang="en-US" b="1" dirty="0">
                <a:solidFill>
                  <a:srgbClr val="0070C0"/>
                </a:solidFill>
              </a:rPr>
              <a:t>Advanced Topics in Artificial Intelligence</a:t>
            </a:r>
          </a:p>
          <a:p>
            <a:r>
              <a:rPr lang="en-US" b="1" dirty="0"/>
              <a:t>Objectives</a:t>
            </a:r>
          </a:p>
          <a:p>
            <a:pPr lvl="1"/>
            <a:r>
              <a:rPr lang="en-US" dirty="0"/>
              <a:t>Objective of this course is to teach students the fundamental principles and advanced techniques of AI.</a:t>
            </a:r>
          </a:p>
          <a:p>
            <a:pPr lvl="2">
              <a:buFont typeface="Wingdings" panose="05000000000000000000" pitchFamily="2" charset="2"/>
              <a:buChar char="Ø"/>
            </a:pPr>
            <a:r>
              <a:rPr lang="en-US" sz="2000" dirty="0"/>
              <a:t> In addition, its aim is to teach the appropriate programming tool for developing AI applications.</a:t>
            </a:r>
          </a:p>
          <a:p>
            <a:pPr lvl="1"/>
            <a:r>
              <a:rPr lang="en-US" dirty="0"/>
              <a:t> Another objective is to develop an appreciation for the engineering issues underlying the design and development of AI systems.  </a:t>
            </a:r>
          </a:p>
          <a:p>
            <a:pPr lvl="2">
              <a:buFont typeface="Wingdings" panose="05000000000000000000" pitchFamily="2" charset="2"/>
              <a:buChar char="Ø"/>
            </a:pPr>
            <a:r>
              <a:rPr lang="en-US" sz="2000" dirty="0"/>
              <a:t>The students are expected to get the required knowledge in order to be able to develop projects and to carry out research in AI. </a:t>
            </a:r>
            <a:endParaRPr lang="el-GR" sz="2000" dirty="0"/>
          </a:p>
          <a:p>
            <a:r>
              <a:rPr lang="en-US" b="1" dirty="0"/>
              <a:t>Members of staff</a:t>
            </a:r>
          </a:p>
          <a:p>
            <a:pPr lvl="1"/>
            <a:r>
              <a:rPr lang="en-US" sz="2400" dirty="0"/>
              <a:t>  Prof. </a:t>
            </a:r>
            <a:r>
              <a:rPr lang="en-US" sz="2400" dirty="0" err="1"/>
              <a:t>Manolis</a:t>
            </a:r>
            <a:r>
              <a:rPr lang="en-US" sz="2400" dirty="0"/>
              <a:t> </a:t>
            </a:r>
            <a:r>
              <a:rPr lang="en-US" sz="2400" dirty="0" err="1"/>
              <a:t>Marakakis</a:t>
            </a:r>
            <a:endParaRPr lang="en-US"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404664"/>
            <a:ext cx="8229600" cy="720080"/>
          </a:xfrm>
        </p:spPr>
        <p:txBody>
          <a:bodyPr/>
          <a:lstStyle/>
          <a:p>
            <a:pPr algn="ctr">
              <a:defRPr/>
            </a:pPr>
            <a:r>
              <a:rPr lang="en-US" b="1" dirty="0">
                <a:solidFill>
                  <a:srgbClr val="C00000"/>
                </a:solidFill>
              </a:rPr>
              <a:t>Approach</a:t>
            </a:r>
            <a:endParaRPr lang="el-GR" b="1" dirty="0">
              <a:solidFill>
                <a:srgbClr val="C00000"/>
              </a:solidFill>
            </a:endParaRPr>
          </a:p>
        </p:txBody>
      </p:sp>
      <p:sp>
        <p:nvSpPr>
          <p:cNvPr id="8195" name="Content Placeholder 2"/>
          <p:cNvSpPr>
            <a:spLocks noGrp="1"/>
          </p:cNvSpPr>
          <p:nvPr>
            <p:ph idx="1"/>
          </p:nvPr>
        </p:nvSpPr>
        <p:spPr>
          <a:xfrm>
            <a:off x="251520" y="1268413"/>
            <a:ext cx="8435280" cy="5208587"/>
          </a:xfrm>
        </p:spPr>
        <p:txBody>
          <a:bodyPr/>
          <a:lstStyle/>
          <a:p>
            <a:r>
              <a:rPr lang="en-US" b="1" dirty="0"/>
              <a:t>Three (3) hours lectures</a:t>
            </a:r>
            <a:r>
              <a:rPr lang="en-US" dirty="0"/>
              <a:t>: </a:t>
            </a:r>
            <a:r>
              <a:rPr lang="en-US" b="1" dirty="0">
                <a:solidFill>
                  <a:srgbClr val="0070C0"/>
                </a:solidFill>
              </a:rPr>
              <a:t>YES</a:t>
            </a:r>
            <a:endParaRPr lang="en-US" dirty="0">
              <a:solidFill>
                <a:srgbClr val="0070C0"/>
              </a:solidFill>
            </a:endParaRPr>
          </a:p>
          <a:p>
            <a:r>
              <a:rPr lang="en-US" b="1" dirty="0"/>
              <a:t>Laboratory classes</a:t>
            </a:r>
            <a:r>
              <a:rPr lang="en-US" dirty="0"/>
              <a:t>: </a:t>
            </a:r>
            <a:r>
              <a:rPr lang="en-US" b="1" dirty="0">
                <a:solidFill>
                  <a:srgbClr val="0070C0"/>
                </a:solidFill>
              </a:rPr>
              <a:t>YES</a:t>
            </a:r>
          </a:p>
          <a:p>
            <a:pPr lvl="1">
              <a:buFont typeface="Wingdings" pitchFamily="2" charset="2"/>
              <a:buChar char="Ø"/>
            </a:pPr>
            <a:r>
              <a:rPr lang="en-US" b="1" dirty="0">
                <a:solidFill>
                  <a:srgbClr val="0070C0"/>
                </a:solidFill>
              </a:rPr>
              <a:t>Weekly after lectures.</a:t>
            </a:r>
          </a:p>
          <a:p>
            <a:r>
              <a:rPr lang="en-US" b="1" dirty="0"/>
              <a:t>Assignments</a:t>
            </a:r>
          </a:p>
          <a:p>
            <a:pPr lvl="1">
              <a:buFont typeface="Wingdings" pitchFamily="2" charset="2"/>
              <a:buChar char="Ø"/>
            </a:pPr>
            <a:r>
              <a:rPr lang="en-US" b="1" dirty="0">
                <a:solidFill>
                  <a:srgbClr val="0070C0"/>
                </a:solidFill>
              </a:rPr>
              <a:t>Number: 4  </a:t>
            </a:r>
          </a:p>
          <a:p>
            <a:r>
              <a:rPr lang="en-US" b="1" dirty="0"/>
              <a:t>Project work</a:t>
            </a:r>
            <a:r>
              <a:rPr lang="en-US" dirty="0"/>
              <a:t>: </a:t>
            </a:r>
            <a:r>
              <a:rPr lang="en-US" b="1" dirty="0">
                <a:solidFill>
                  <a:srgbClr val="0070C0"/>
                </a:solidFill>
              </a:rPr>
              <a:t>YES</a:t>
            </a:r>
          </a:p>
          <a:p>
            <a:r>
              <a:rPr lang="en-US" b="1" dirty="0"/>
              <a:t>A review paper in a topic of AI.</a:t>
            </a:r>
          </a:p>
          <a:p>
            <a:r>
              <a:rPr lang="en-US" b="1" dirty="0"/>
              <a:t>Assessment</a:t>
            </a:r>
            <a:r>
              <a:rPr lang="en-US" dirty="0"/>
              <a:t>:</a:t>
            </a:r>
            <a:endParaRPr lang="el-GR" sz="2000" dirty="0"/>
          </a:p>
          <a:p>
            <a:pPr lvl="1">
              <a:buFont typeface="Wingdings" pitchFamily="2" charset="2"/>
              <a:buChar char="Ø"/>
            </a:pPr>
            <a:r>
              <a:rPr lang="en-US" b="1" i="1" dirty="0">
                <a:solidFill>
                  <a:srgbClr val="0070C0"/>
                </a:solidFill>
              </a:rPr>
              <a:t>4  assignments </a:t>
            </a:r>
            <a:r>
              <a:rPr lang="en-US" b="1" dirty="0">
                <a:solidFill>
                  <a:srgbClr val="0070C0"/>
                </a:solidFill>
              </a:rPr>
              <a:t> 40%  (each assignment is graded 10%).</a:t>
            </a:r>
            <a:endParaRPr lang="el-GR" dirty="0">
              <a:solidFill>
                <a:srgbClr val="0070C0"/>
              </a:solidFill>
            </a:endParaRPr>
          </a:p>
          <a:p>
            <a:pPr lvl="1">
              <a:buFont typeface="Wingdings" pitchFamily="2" charset="2"/>
              <a:buChar char="Ø"/>
            </a:pPr>
            <a:r>
              <a:rPr lang="en-US" b="1" i="1" dirty="0">
                <a:solidFill>
                  <a:srgbClr val="0070C0"/>
                </a:solidFill>
              </a:rPr>
              <a:t>1 project 30%.</a:t>
            </a:r>
            <a:endParaRPr lang="en-US" dirty="0">
              <a:solidFill>
                <a:srgbClr val="0070C0"/>
              </a:solidFill>
            </a:endParaRPr>
          </a:p>
          <a:p>
            <a:pPr lvl="1">
              <a:buFont typeface="Wingdings" pitchFamily="2" charset="2"/>
              <a:buChar char="Ø"/>
            </a:pPr>
            <a:r>
              <a:rPr lang="en-US" b="1" i="1" dirty="0">
                <a:solidFill>
                  <a:srgbClr val="0070C0"/>
                </a:solidFill>
              </a:rPr>
              <a:t>A review paper in a topic of AI </a:t>
            </a:r>
            <a:r>
              <a:rPr lang="en-US" b="1" dirty="0">
                <a:solidFill>
                  <a:srgbClr val="0070C0"/>
                </a:solidFill>
              </a:rPr>
              <a:t> 30%.</a:t>
            </a:r>
            <a:endParaRPr lang="en-US"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07368"/>
          </a:xfrm>
        </p:spPr>
        <p:txBody>
          <a:bodyPr wrap="square" numCol="1" anchorCtr="0" compatLnSpc="1">
            <a:prstTxWarp prst="textNoShape">
              <a:avLst/>
            </a:prstTxWarp>
          </a:bodyPr>
          <a:lstStyle/>
          <a:p>
            <a:pPr algn="ctr">
              <a:defRPr/>
            </a:pPr>
            <a:r>
              <a:rPr lang="en-US" b="1" dirty="0">
                <a:solidFill>
                  <a:srgbClr val="C00000"/>
                </a:solidFill>
              </a:rPr>
              <a:t>Specific details </a:t>
            </a:r>
            <a:endParaRPr lang="el-GR" b="1" dirty="0">
              <a:solidFill>
                <a:srgbClr val="C00000"/>
              </a:solidFill>
            </a:endParaRPr>
          </a:p>
        </p:txBody>
      </p:sp>
      <p:sp>
        <p:nvSpPr>
          <p:cNvPr id="9219" name="Content Placeholder 2"/>
          <p:cNvSpPr>
            <a:spLocks noGrp="1"/>
          </p:cNvSpPr>
          <p:nvPr>
            <p:ph idx="1"/>
          </p:nvPr>
        </p:nvSpPr>
        <p:spPr>
          <a:xfrm>
            <a:off x="179512" y="1268760"/>
            <a:ext cx="8856984" cy="5020915"/>
          </a:xfrm>
        </p:spPr>
        <p:txBody>
          <a:bodyPr/>
          <a:lstStyle/>
          <a:p>
            <a:r>
              <a:rPr lang="en-US" b="1" dirty="0"/>
              <a:t>Lecturing strategy</a:t>
            </a:r>
          </a:p>
          <a:p>
            <a:pPr lvl="1">
              <a:buFont typeface="Wingdings" pitchFamily="2" charset="2"/>
              <a:buChar char="Ø"/>
            </a:pPr>
            <a:r>
              <a:rPr lang="en-US" sz="2400" dirty="0"/>
              <a:t>Initially, professor teaches the subjects based on the weekly plan.</a:t>
            </a:r>
          </a:p>
          <a:p>
            <a:pPr lvl="1">
              <a:buFont typeface="Wingdings" pitchFamily="2" charset="2"/>
              <a:buChar char="Ø"/>
            </a:pPr>
            <a:r>
              <a:rPr lang="en-US" sz="2400" dirty="0"/>
              <a:t>Then, the class works on a set of specific examples which will help students to assimilate the corresponding theory of the lecture.</a:t>
            </a:r>
          </a:p>
          <a:p>
            <a:pPr lvl="2">
              <a:buFont typeface="Wingdings" pitchFamily="2" charset="2"/>
              <a:buChar char="ü"/>
            </a:pPr>
            <a:r>
              <a:rPr lang="en-US" sz="2400" dirty="0"/>
              <a:t> </a:t>
            </a:r>
            <a:r>
              <a:rPr lang="en-US" sz="2000" dirty="0"/>
              <a:t>These examples will help the students to develop their assignments and projects</a:t>
            </a:r>
            <a:r>
              <a:rPr lang="en-US" sz="2400" dirty="0"/>
              <a:t>. </a:t>
            </a:r>
          </a:p>
          <a:p>
            <a:pPr lvl="1">
              <a:buFont typeface="Wingdings" pitchFamily="2" charset="2"/>
              <a:buChar char="Ø"/>
            </a:pPr>
            <a:r>
              <a:rPr lang="en-US" sz="2400" dirty="0"/>
              <a:t> Finally, discuss individual problems of students with their assignments,  projects and  review papers.</a:t>
            </a:r>
            <a:endParaRPr lang="el-GR" sz="2400" dirty="0"/>
          </a:p>
          <a:p>
            <a:endParaRPr lang="en-US" b="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32656"/>
            <a:ext cx="8229600" cy="576064"/>
          </a:xfrm>
        </p:spPr>
        <p:txBody>
          <a:bodyPr wrap="square" numCol="1" anchorCtr="0" compatLnSpc="1">
            <a:prstTxWarp prst="textNoShape">
              <a:avLst/>
            </a:prstTxWarp>
            <a:normAutofit fontScale="90000"/>
          </a:bodyPr>
          <a:lstStyle/>
          <a:p>
            <a:pPr algn="ctr">
              <a:defRPr/>
            </a:pPr>
            <a:r>
              <a:rPr lang="en-US" b="1" dirty="0">
                <a:solidFill>
                  <a:srgbClr val="C00000"/>
                </a:solidFill>
              </a:rPr>
              <a:t>Specific details (continued) </a:t>
            </a:r>
            <a:endParaRPr lang="el-GR" b="1" dirty="0">
              <a:solidFill>
                <a:srgbClr val="C00000"/>
              </a:solidFill>
            </a:endParaRPr>
          </a:p>
        </p:txBody>
      </p:sp>
      <p:sp>
        <p:nvSpPr>
          <p:cNvPr id="10243" name="Content Placeholder 2"/>
          <p:cNvSpPr>
            <a:spLocks noGrp="1"/>
          </p:cNvSpPr>
          <p:nvPr>
            <p:ph idx="1"/>
          </p:nvPr>
        </p:nvSpPr>
        <p:spPr>
          <a:xfrm>
            <a:off x="0" y="908720"/>
            <a:ext cx="9143999" cy="5949280"/>
          </a:xfrm>
        </p:spPr>
        <p:txBody>
          <a:bodyPr/>
          <a:lstStyle/>
          <a:p>
            <a:r>
              <a:rPr lang="en-US" b="1" dirty="0"/>
              <a:t>Assignment description:</a:t>
            </a:r>
            <a:endParaRPr lang="en-US" i="1" dirty="0"/>
          </a:p>
          <a:p>
            <a:pPr lvl="1">
              <a:buFont typeface="Wingdings" pitchFamily="2" charset="2"/>
              <a:buChar char="Ø"/>
            </a:pPr>
            <a:r>
              <a:rPr lang="en-US" dirty="0"/>
              <a:t> Assignments will have been announced at  least two weeks before the due date.</a:t>
            </a:r>
          </a:p>
          <a:p>
            <a:pPr lvl="1">
              <a:buFont typeface="Wingdings" pitchFamily="2" charset="2"/>
              <a:buChar char="Ø"/>
            </a:pPr>
            <a:r>
              <a:rPr lang="en-US" dirty="0"/>
              <a:t> Due dates for the 4 assignments  are the 3</a:t>
            </a:r>
            <a:r>
              <a:rPr lang="en-US" baseline="30000" dirty="0"/>
              <a:t>rd</a:t>
            </a:r>
            <a:r>
              <a:rPr lang="en-US" dirty="0"/>
              <a:t>, 5</a:t>
            </a:r>
            <a:r>
              <a:rPr lang="en-US" baseline="30000" dirty="0"/>
              <a:t>th</a:t>
            </a:r>
            <a:r>
              <a:rPr lang="en-US" dirty="0"/>
              <a:t>, 7</a:t>
            </a:r>
            <a:r>
              <a:rPr lang="en-US" baseline="30000" dirty="0"/>
              <a:t>th </a:t>
            </a:r>
            <a:r>
              <a:rPr lang="en-US" dirty="0"/>
              <a:t>and 10</a:t>
            </a:r>
            <a:r>
              <a:rPr lang="en-US" baseline="30000" dirty="0"/>
              <a:t>th</a:t>
            </a:r>
            <a:r>
              <a:rPr lang="en-US" dirty="0"/>
              <a:t> week respectively.</a:t>
            </a:r>
          </a:p>
          <a:p>
            <a:pPr lvl="1">
              <a:buFont typeface="Wingdings" pitchFamily="2" charset="2"/>
              <a:buChar char="Ø"/>
            </a:pPr>
            <a:r>
              <a:rPr lang="en-US" dirty="0"/>
              <a:t> Single student  – no teamwork. </a:t>
            </a:r>
          </a:p>
          <a:p>
            <a:pPr lvl="1">
              <a:buFont typeface="Wingdings" pitchFamily="2" charset="2"/>
              <a:buChar char="Ø"/>
            </a:pPr>
            <a:r>
              <a:rPr lang="en-US" dirty="0"/>
              <a:t> Estimated average workload  6 hours/assignment </a:t>
            </a:r>
            <a:r>
              <a:rPr lang="en-US" b="1" dirty="0"/>
              <a:t>or</a:t>
            </a:r>
            <a:r>
              <a:rPr lang="en-US" dirty="0"/>
              <a:t> 3 hours/week.</a:t>
            </a:r>
            <a:endParaRPr lang="en-US" b="1" dirty="0"/>
          </a:p>
          <a:p>
            <a:r>
              <a:rPr lang="en-US" b="1" dirty="0"/>
              <a:t>Project description: </a:t>
            </a:r>
          </a:p>
          <a:p>
            <a:pPr lvl="1">
              <a:buFont typeface="Wingdings" pitchFamily="2" charset="2"/>
              <a:buChar char="Ø"/>
            </a:pPr>
            <a:r>
              <a:rPr lang="en-US" dirty="0"/>
              <a:t> Projects are assigned to students on 7</a:t>
            </a:r>
            <a:r>
              <a:rPr lang="en-US" baseline="30000" dirty="0"/>
              <a:t>th</a:t>
            </a:r>
            <a:r>
              <a:rPr lang="en-US" dirty="0"/>
              <a:t> week and they are due on the 14</a:t>
            </a:r>
            <a:r>
              <a:rPr lang="en-US" baseline="30000" dirty="0"/>
              <a:t>th</a:t>
            </a:r>
            <a:r>
              <a:rPr lang="en-US" dirty="0"/>
              <a:t> week. </a:t>
            </a:r>
          </a:p>
          <a:p>
            <a:pPr lvl="1">
              <a:buFont typeface="Wingdings" pitchFamily="2" charset="2"/>
              <a:buChar char="Ø"/>
            </a:pPr>
            <a:r>
              <a:rPr lang="en-US" dirty="0"/>
              <a:t>The projects will be in the area of  </a:t>
            </a:r>
            <a:r>
              <a:rPr lang="en-US" b="1" dirty="0">
                <a:solidFill>
                  <a:srgbClr val="0066FF"/>
                </a:solidFill>
              </a:rPr>
              <a:t>statistical relational learning </a:t>
            </a:r>
            <a:r>
              <a:rPr lang="en-US" dirty="0"/>
              <a:t>(an area of machine learning) with applications in  </a:t>
            </a:r>
            <a:r>
              <a:rPr lang="en-US" b="1" dirty="0">
                <a:solidFill>
                  <a:srgbClr val="0066FF"/>
                </a:solidFill>
              </a:rPr>
              <a:t>natural language processing  and knowledge systems </a:t>
            </a:r>
            <a:r>
              <a:rPr lang="en-US" dirty="0"/>
              <a:t>but there will be other choices based on particular interests.</a:t>
            </a:r>
          </a:p>
          <a:p>
            <a:pPr lvl="1">
              <a:buFont typeface="Wingdings" pitchFamily="2" charset="2"/>
              <a:buChar char="Ø"/>
            </a:pPr>
            <a:r>
              <a:rPr lang="en-US" dirty="0"/>
              <a:t> Single student  or </a:t>
            </a:r>
            <a:r>
              <a:rPr lang="en-US" b="1" dirty="0">
                <a:solidFill>
                  <a:srgbClr val="300EAE"/>
                </a:solidFill>
              </a:rPr>
              <a:t>teamwork of max two students </a:t>
            </a:r>
            <a:r>
              <a:rPr lang="en-US" dirty="0"/>
              <a:t>provided the clear separations of subtasks that each student has to carry out.  </a:t>
            </a:r>
          </a:p>
          <a:p>
            <a:pPr lvl="1">
              <a:buFont typeface="Wingdings" pitchFamily="2" charset="2"/>
              <a:buChar char="Ø"/>
            </a:pPr>
            <a:r>
              <a:rPr lang="en-US" dirty="0"/>
              <a:t> Estimated average workload  3 hours per  week.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76672"/>
            <a:ext cx="8229600" cy="807368"/>
          </a:xfrm>
        </p:spPr>
        <p:txBody>
          <a:bodyPr wrap="square" numCol="1" anchorCtr="0" compatLnSpc="1">
            <a:prstTxWarp prst="textNoShape">
              <a:avLst/>
            </a:prstTxWarp>
          </a:bodyPr>
          <a:lstStyle/>
          <a:p>
            <a:pPr algn="ctr">
              <a:defRPr/>
            </a:pPr>
            <a:r>
              <a:rPr lang="en-US" b="1" dirty="0">
                <a:solidFill>
                  <a:srgbClr val="C00000"/>
                </a:solidFill>
              </a:rPr>
              <a:t>Specific details (continued) </a:t>
            </a:r>
            <a:endParaRPr lang="el-GR" b="1" dirty="0">
              <a:solidFill>
                <a:srgbClr val="C00000"/>
              </a:solidFill>
            </a:endParaRPr>
          </a:p>
        </p:txBody>
      </p:sp>
      <p:sp>
        <p:nvSpPr>
          <p:cNvPr id="11267" name="Content Placeholder 2"/>
          <p:cNvSpPr>
            <a:spLocks noGrp="1"/>
          </p:cNvSpPr>
          <p:nvPr>
            <p:ph idx="1"/>
          </p:nvPr>
        </p:nvSpPr>
        <p:spPr>
          <a:xfrm>
            <a:off x="250825" y="1341438"/>
            <a:ext cx="8713788" cy="5183906"/>
          </a:xfrm>
        </p:spPr>
        <p:txBody>
          <a:bodyPr/>
          <a:lstStyle/>
          <a:p>
            <a:r>
              <a:rPr lang="en-US" b="1" i="1" dirty="0"/>
              <a:t>Review paper description</a:t>
            </a:r>
            <a:endParaRPr lang="en-US" b="1" dirty="0"/>
          </a:p>
          <a:p>
            <a:pPr lvl="1">
              <a:buFont typeface="Wingdings" pitchFamily="2" charset="2"/>
              <a:buChar char="Ø"/>
            </a:pPr>
            <a:r>
              <a:rPr lang="en-US" sz="2400" dirty="0"/>
              <a:t> Subjects for review will be assigned to students on the 3</a:t>
            </a:r>
            <a:r>
              <a:rPr lang="en-US" sz="2400" baseline="30000" dirty="0"/>
              <a:t>rd</a:t>
            </a:r>
            <a:r>
              <a:rPr lang="en-US" sz="2400" dirty="0"/>
              <a:t> week. The  due date for submission of the review papers will be on  13</a:t>
            </a:r>
            <a:r>
              <a:rPr lang="en-US" sz="2400" baseline="30000" dirty="0"/>
              <a:t>th</a:t>
            </a:r>
            <a:r>
              <a:rPr lang="en-US" sz="2400" dirty="0"/>
              <a:t> week.</a:t>
            </a:r>
          </a:p>
          <a:p>
            <a:pPr lvl="1">
              <a:buFont typeface="Wingdings" pitchFamily="2" charset="2"/>
              <a:buChar char="Ø"/>
            </a:pPr>
            <a:r>
              <a:rPr lang="en-US" sz="2400" dirty="0"/>
              <a:t>  Estimated average workload  3 hours per  week.</a:t>
            </a:r>
          </a:p>
          <a:p>
            <a:r>
              <a:rPr lang="en-US" b="1" dirty="0"/>
              <a:t>Tools</a:t>
            </a:r>
            <a:endParaRPr lang="en-US" dirty="0"/>
          </a:p>
          <a:p>
            <a:pPr lvl="1">
              <a:buFont typeface="Wingdings" pitchFamily="2" charset="2"/>
              <a:buChar char="Ø"/>
            </a:pPr>
            <a:r>
              <a:rPr lang="en-US" sz="2400" b="1" dirty="0" err="1">
                <a:solidFill>
                  <a:srgbClr val="0070C0"/>
                </a:solidFill>
              </a:rPr>
              <a:t>Cplint</a:t>
            </a:r>
            <a:r>
              <a:rPr lang="en-US" sz="2400" b="1" i="1" dirty="0">
                <a:solidFill>
                  <a:srgbClr val="0070C0"/>
                </a:solidFill>
              </a:rPr>
              <a:t> </a:t>
            </a:r>
            <a:r>
              <a:rPr lang="en-US" sz="2400" dirty="0"/>
              <a:t>and </a:t>
            </a:r>
            <a:r>
              <a:rPr lang="en-US" sz="2400" b="1" dirty="0" err="1">
                <a:solidFill>
                  <a:srgbClr val="0070C0"/>
                </a:solidFill>
              </a:rPr>
              <a:t>ProbLog</a:t>
            </a:r>
            <a:r>
              <a:rPr lang="en-US" sz="2400" dirty="0"/>
              <a:t>, will be the main tools for the development of  assignments and projects. Both can be used as standalone tools or as libraries of SWI-Prolog and Python respectively.</a:t>
            </a:r>
            <a:endParaRPr lang="en-US" sz="2200" dirty="0"/>
          </a:p>
          <a:p>
            <a:r>
              <a:rPr lang="en-US" b="1" dirty="0"/>
              <a:t>Learning materials</a:t>
            </a:r>
            <a:endParaRPr lang="en-US" b="1" dirty="0">
              <a:solidFill>
                <a:srgbClr val="0070C0"/>
              </a:solidFill>
            </a:endParaRPr>
          </a:p>
          <a:p>
            <a:pPr lvl="1">
              <a:buFont typeface="Wingdings" pitchFamily="2" charset="2"/>
              <a:buChar char="Ø"/>
            </a:pPr>
            <a:r>
              <a:rPr lang="en-US" sz="2400" dirty="0"/>
              <a:t>Textbooks, lecture notes, research papers and user manuals. </a:t>
            </a:r>
          </a:p>
          <a:p>
            <a:endParaRPr lang="en-US" dirty="0"/>
          </a:p>
          <a:p>
            <a:pPr lvl="1">
              <a:buFont typeface="Wingdings" pitchFamily="2" charset="2"/>
              <a:buChar char="Ø"/>
            </a:pPr>
            <a:endParaRPr lang="en-US" b="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664"/>
            <a:ext cx="8229600" cy="936104"/>
          </a:xfrm>
        </p:spPr>
        <p:txBody>
          <a:bodyPr wrap="square" numCol="1" anchorCtr="0" compatLnSpc="1">
            <a:prstTxWarp prst="textNoShape">
              <a:avLst/>
            </a:prstTxWarp>
          </a:bodyPr>
          <a:lstStyle/>
          <a:p>
            <a:pPr algn="ctr">
              <a:defRPr/>
            </a:pPr>
            <a:r>
              <a:rPr lang="en-US" b="1" dirty="0">
                <a:solidFill>
                  <a:srgbClr val="C00000"/>
                </a:solidFill>
              </a:rPr>
              <a:t>Specific details (continued) </a:t>
            </a:r>
            <a:endParaRPr lang="el-GR" b="1" dirty="0">
              <a:solidFill>
                <a:srgbClr val="C00000"/>
              </a:solidFill>
            </a:endParaRPr>
          </a:p>
        </p:txBody>
      </p:sp>
      <p:sp>
        <p:nvSpPr>
          <p:cNvPr id="12291" name="Content Placeholder 2"/>
          <p:cNvSpPr>
            <a:spLocks noGrp="1"/>
          </p:cNvSpPr>
          <p:nvPr>
            <p:ph idx="1"/>
          </p:nvPr>
        </p:nvSpPr>
        <p:spPr>
          <a:xfrm>
            <a:off x="250825" y="1341438"/>
            <a:ext cx="8713788" cy="4948237"/>
          </a:xfrm>
        </p:spPr>
        <p:txBody>
          <a:bodyPr/>
          <a:lstStyle/>
          <a:p>
            <a:r>
              <a:rPr lang="en-US" sz="2800" b="1" dirty="0"/>
              <a:t>Specify expected outcomes</a:t>
            </a:r>
          </a:p>
          <a:p>
            <a:pPr lvl="1">
              <a:buFont typeface="Wingdings" pitchFamily="2" charset="2"/>
              <a:buChar char="Ø"/>
            </a:pPr>
            <a:r>
              <a:rPr lang="en-US" b="1" dirty="0"/>
              <a:t> </a:t>
            </a:r>
            <a:r>
              <a:rPr lang="en-US" sz="2400" dirty="0"/>
              <a:t>The students are expected to develop an appreciation for the engineering issues underlying the design and development of AI systems.  </a:t>
            </a:r>
          </a:p>
          <a:p>
            <a:pPr lvl="1">
              <a:buFont typeface="Wingdings" pitchFamily="2" charset="2"/>
              <a:buChar char="Ø"/>
            </a:pPr>
            <a:r>
              <a:rPr lang="en-US" sz="2400" dirty="0"/>
              <a:t>The students are expected to get the required knowledge in order to be able to develop projects and to carry out research in selected, state of the art topics of  AI.</a:t>
            </a:r>
          </a:p>
          <a:p>
            <a:pPr marL="0" indent="0">
              <a:buNone/>
            </a:pPr>
            <a:endParaRPr lang="en-US" b="1"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en-US" b="1" dirty="0">
                <a:solidFill>
                  <a:srgbClr val="C00000"/>
                </a:solidFill>
              </a:rPr>
              <a:t>Applicant profile</a:t>
            </a:r>
            <a:endParaRPr lang="el-GR" b="1" dirty="0">
              <a:solidFill>
                <a:srgbClr val="C00000"/>
              </a:solidFill>
            </a:endParaRPr>
          </a:p>
        </p:txBody>
      </p:sp>
      <p:sp>
        <p:nvSpPr>
          <p:cNvPr id="14339" name="Content Placeholder 2"/>
          <p:cNvSpPr>
            <a:spLocks noGrp="1"/>
          </p:cNvSpPr>
          <p:nvPr>
            <p:ph idx="1"/>
          </p:nvPr>
        </p:nvSpPr>
        <p:spPr>
          <a:xfrm>
            <a:off x="179388" y="1484312"/>
            <a:ext cx="8713787" cy="5113039"/>
          </a:xfrm>
        </p:spPr>
        <p:txBody>
          <a:bodyPr/>
          <a:lstStyle/>
          <a:p>
            <a:pPr>
              <a:defRPr/>
            </a:pPr>
            <a:r>
              <a:rPr lang="en-US" b="1" dirty="0"/>
              <a:t>Pre-requisites</a:t>
            </a:r>
          </a:p>
          <a:p>
            <a:pPr marL="714375" lvl="1" indent="-228600">
              <a:buFont typeface="Wingdings" pitchFamily="2" charset="2"/>
              <a:buChar char="Ø"/>
              <a:defRPr/>
            </a:pPr>
            <a:r>
              <a:rPr lang="en-US" sz="2200" b="1" dirty="0">
                <a:solidFill>
                  <a:srgbClr val="0070C0"/>
                </a:solidFill>
              </a:rPr>
              <a:t>No  Artificial Intelligence </a:t>
            </a:r>
            <a:r>
              <a:rPr lang="en-US" sz="2200" b="1" dirty="0"/>
              <a:t>course is assumed as background.</a:t>
            </a:r>
            <a:r>
              <a:rPr lang="en-US" sz="2200" dirty="0"/>
              <a:t> </a:t>
            </a:r>
            <a:endParaRPr lang="en-US" sz="1000" dirty="0"/>
          </a:p>
          <a:p>
            <a:pPr marL="714375" lvl="1" indent="-228600">
              <a:buFont typeface="Wingdings" pitchFamily="2" charset="2"/>
              <a:buChar char="Ø"/>
              <a:defRPr/>
            </a:pPr>
            <a:r>
              <a:rPr lang="en-US" sz="2200" b="1" dirty="0"/>
              <a:t>All students are supposed to have  background from the following undergraduate courses: </a:t>
            </a:r>
            <a:r>
              <a:rPr lang="en-US" sz="2200" b="1" dirty="0">
                <a:solidFill>
                  <a:srgbClr val="0070C0"/>
                </a:solidFill>
              </a:rPr>
              <a:t>a)</a:t>
            </a:r>
            <a:r>
              <a:rPr lang="en-US" sz="2200" b="1" dirty="0"/>
              <a:t> </a:t>
            </a:r>
            <a:r>
              <a:rPr lang="en-US" sz="2200" b="1" dirty="0">
                <a:solidFill>
                  <a:srgbClr val="0066CC"/>
                </a:solidFill>
              </a:rPr>
              <a:t>algorithms and data structures</a:t>
            </a:r>
            <a:r>
              <a:rPr lang="en-US" sz="2200" b="1" dirty="0"/>
              <a:t> </a:t>
            </a:r>
            <a:r>
              <a:rPr lang="en-US" sz="2200" b="1" dirty="0">
                <a:solidFill>
                  <a:srgbClr val="00B050"/>
                </a:solidFill>
              </a:rPr>
              <a:t>(stacks, lists, trees, graphs, recursion),</a:t>
            </a:r>
            <a:r>
              <a:rPr lang="en-US" sz="2200" b="1" dirty="0"/>
              <a:t>  </a:t>
            </a:r>
            <a:r>
              <a:rPr lang="en-US" sz="2200" b="1" dirty="0">
                <a:solidFill>
                  <a:srgbClr val="0070C0"/>
                </a:solidFill>
              </a:rPr>
              <a:t>b)</a:t>
            </a:r>
            <a:r>
              <a:rPr lang="en-US" sz="2200" b="1" dirty="0"/>
              <a:t> </a:t>
            </a:r>
            <a:r>
              <a:rPr lang="en-US" sz="2200" b="1" dirty="0">
                <a:solidFill>
                  <a:srgbClr val="0070C0"/>
                </a:solidFill>
              </a:rPr>
              <a:t>probability, and c) </a:t>
            </a:r>
            <a:r>
              <a:rPr lang="en-US" sz="2200" b="1" dirty="0">
                <a:solidFill>
                  <a:srgbClr val="0066CC"/>
                </a:solidFill>
              </a:rPr>
              <a:t>discrete mathematics</a:t>
            </a:r>
            <a:r>
              <a:rPr lang="en-US" sz="2200" b="1" dirty="0"/>
              <a:t> </a:t>
            </a:r>
            <a:r>
              <a:rPr lang="en-US" sz="2200" b="1" dirty="0">
                <a:solidFill>
                  <a:srgbClr val="00B050"/>
                </a:solidFill>
              </a:rPr>
              <a:t>(basic logic, relations, functions, induction)</a:t>
            </a:r>
            <a:r>
              <a:rPr lang="en-US" sz="2200" b="1" dirty="0"/>
              <a:t>.</a:t>
            </a:r>
            <a:endParaRPr lang="en-US" b="1" dirty="0"/>
          </a:p>
          <a:p>
            <a:pPr>
              <a:defRPr/>
            </a:pPr>
            <a:r>
              <a:rPr lang="en-US" b="1" dirty="0"/>
              <a:t>Skills</a:t>
            </a:r>
            <a:r>
              <a:rPr lang="en-US" dirty="0"/>
              <a:t> </a:t>
            </a:r>
          </a:p>
          <a:p>
            <a:pPr marL="620713" lvl="1" indent="-171450">
              <a:buFont typeface="Wingdings" pitchFamily="2" charset="2"/>
              <a:buChar char="Ø"/>
              <a:defRPr/>
            </a:pPr>
            <a:r>
              <a:rPr lang="en-US" dirty="0"/>
              <a:t> </a:t>
            </a:r>
            <a:r>
              <a:rPr lang="en-US" b="1" dirty="0">
                <a:solidFill>
                  <a:srgbClr val="0070C0"/>
                </a:solidFill>
              </a:rPr>
              <a:t>Programming skills</a:t>
            </a:r>
            <a:r>
              <a:rPr lang="en-US" dirty="0"/>
              <a:t>.   </a:t>
            </a:r>
          </a:p>
          <a:p>
            <a:pPr>
              <a:defRPr/>
            </a:pPr>
            <a:r>
              <a:rPr lang="en-US" b="1" dirty="0"/>
              <a:t>Expected weekly workload</a:t>
            </a:r>
          </a:p>
          <a:p>
            <a:pPr marL="742950" lvl="1" indent="-285750">
              <a:buFont typeface="Wingdings" pitchFamily="2" charset="2"/>
              <a:buChar char="Ø"/>
              <a:defRPr/>
            </a:pPr>
            <a:r>
              <a:rPr lang="en-US" b="1" dirty="0"/>
              <a:t> </a:t>
            </a:r>
            <a:r>
              <a:rPr lang="en-US" b="1" dirty="0">
                <a:solidFill>
                  <a:srgbClr val="0070C0"/>
                </a:solidFill>
              </a:rPr>
              <a:t>12-13 hours</a:t>
            </a:r>
            <a:r>
              <a:rPr lang="en-US" b="1" dirty="0"/>
              <a:t> (average workload including class attendance).</a:t>
            </a:r>
          </a:p>
          <a:p>
            <a:pPr marL="742950" lvl="1" indent="-285750">
              <a:defRPr/>
            </a:pPr>
            <a:endParaRPr lang="en-US" sz="800" i="1" dirty="0">
              <a:solidFill>
                <a:srgbClr val="0066CC"/>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defRPr/>
            </a:pPr>
            <a:r>
              <a:rPr lang="en-US" sz="5400" b="1" dirty="0">
                <a:solidFill>
                  <a:srgbClr val="C00000"/>
                </a:solidFill>
              </a:rPr>
              <a:t>Questions</a:t>
            </a:r>
            <a:endParaRPr lang="el-GR" sz="5400" b="1" dirty="0">
              <a:solidFill>
                <a:srgbClr val="C00000"/>
              </a:solidFill>
            </a:endParaRPr>
          </a:p>
        </p:txBody>
      </p:sp>
      <p:sp>
        <p:nvSpPr>
          <p:cNvPr id="14339" name="Content Placeholder 2"/>
          <p:cNvSpPr>
            <a:spLocks noGrp="1"/>
          </p:cNvSpPr>
          <p:nvPr>
            <p:ph idx="1"/>
          </p:nvPr>
        </p:nvSpPr>
        <p:spPr>
          <a:xfrm>
            <a:off x="179388" y="1484313"/>
            <a:ext cx="8713787" cy="4876800"/>
          </a:xfrm>
        </p:spPr>
        <p:txBody>
          <a:bodyPr/>
          <a:lstStyle/>
          <a:p>
            <a:pPr marL="742950" lvl="1" indent="-285750">
              <a:defRPr/>
            </a:pPr>
            <a:endParaRPr lang="en-US" sz="800" i="1" dirty="0">
              <a:solidFill>
                <a:srgbClr val="0066CC"/>
              </a:solidFill>
            </a:endParaRPr>
          </a:p>
          <a:p>
            <a:pPr lvl="1" indent="0" algn="ctr">
              <a:buNone/>
              <a:defRPr/>
            </a:pPr>
            <a:endParaRPr lang="en-US" sz="9600" i="1" dirty="0">
              <a:solidFill>
                <a:srgbClr val="0066CC"/>
              </a:solidFill>
            </a:endParaRPr>
          </a:p>
          <a:p>
            <a:pPr lvl="1" indent="0" algn="ctr">
              <a:buNone/>
              <a:defRPr/>
            </a:pPr>
            <a:r>
              <a:rPr lang="en-US" sz="9600" i="1" dirty="0">
                <a:solidFill>
                  <a:srgbClr val="0066CC"/>
                </a:solidFill>
              </a:rPr>
              <a:t>?</a:t>
            </a:r>
          </a:p>
        </p:txBody>
      </p:sp>
    </p:spTree>
    <p:extLst>
      <p:ext uri="{BB962C8B-B14F-4D97-AF65-F5344CB8AC3E}">
        <p14:creationId xmlns:p14="http://schemas.microsoft.com/office/powerpoint/2010/main" val="150487531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Clarity</Template>
  <TotalTime>3273</TotalTime>
  <Words>637</Words>
  <Application>Microsoft Office PowerPoint</Application>
  <PresentationFormat>On-screen Show (4:3)</PresentationFormat>
  <Paragraphs>65</Paragraphs>
  <Slides>9</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Arial</vt:lpstr>
      <vt:lpstr>Wingdings</vt:lpstr>
      <vt:lpstr>Clarity</vt:lpstr>
      <vt:lpstr>‘Informatics ENGINEERING’</vt:lpstr>
      <vt:lpstr>Course title &amp; identity</vt:lpstr>
      <vt:lpstr>Approach</vt:lpstr>
      <vt:lpstr>Specific details </vt:lpstr>
      <vt:lpstr>Specific details (continued) </vt:lpstr>
      <vt:lpstr>Specific details (continued) </vt:lpstr>
      <vt:lpstr>Specific details (continued) </vt:lpstr>
      <vt:lpstr>Applicant profile</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‘Informatics &amp; multimedia’</dc:title>
  <dc:creator>Dimosthenis</dc:creator>
  <cp:lastModifiedBy>Emmanouil Marakakis</cp:lastModifiedBy>
  <cp:revision>214</cp:revision>
  <cp:lastPrinted>2015-02-17T09:15:00Z</cp:lastPrinted>
  <dcterms:created xsi:type="dcterms:W3CDTF">2012-06-05T14:33:27Z</dcterms:created>
  <dcterms:modified xsi:type="dcterms:W3CDTF">2022-02-21T14:21:41Z</dcterms:modified>
</cp:coreProperties>
</file>